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1" r:id="rId39"/>
    <p:sldId id="292" r:id="rId40"/>
    <p:sldId id="333" r:id="rId41"/>
    <p:sldId id="321" r:id="rId42"/>
    <p:sldId id="295" r:id="rId43"/>
    <p:sldId id="296" r:id="rId44"/>
    <p:sldId id="297" r:id="rId45"/>
    <p:sldId id="288" r:id="rId46"/>
    <p:sldId id="334" r:id="rId47"/>
    <p:sldId id="300" r:id="rId48"/>
    <p:sldId id="301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64F88-61AF-4019-8186-CD3111134E08}" v="54" dt="2024-10-30T18:34:20.95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33" d="100"/>
          <a:sy n="33" d="100"/>
        </p:scale>
        <p:origin x="720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Prasad Gite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30-10-2024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1465"/>
            <a:ext cx="9603349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accent1"/>
                </a:solidFill>
              </a:rPr>
              <a:t>Objective: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Prepare and clean raw data for analysis by addressing inconsistencies, handling missing values, and standardizing formats.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Wrangling Steps: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Cleaning: Removed duplicates, filled missing values, and handled outliers to ensure data quality.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Standardization: Converted units (e.g., payload mass) and ensured consistent formats across columns.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Transformation: Created new calculated fields, such as success rate and mission duration, to support analysis.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Merging Datasets: Integrated API and scraped data based on common keys, aligning launch dates, site names, and payload information.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Feature Selection: Selected key variables for analysis, such as launch site, booster version, orbit, and payload mass.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A4C4-60CA-9171-6CA5-56356FA7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76" y="137484"/>
            <a:ext cx="1722269" cy="65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1305"/>
            <a:ext cx="1068796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Charts and Purpose: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Scatter Plots: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Flight Number vs. Launch Outcome: Identified the relationship between mission experience (flight number) and success rate.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Payload Mass vs. Launch Success: Explored how payload size impacts launch success, revealing trends between mass and success rates.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Bar Charts: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Launch Site Success Rate: Compared success rates across different launch sites to identify high-performing sites.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Orbit vs. Success Rate: Analyzed the success rates for various orbits, uncovering orbit types with higher mission success.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Pie Charts: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Mission Success Distribution: Visualized the overall success-to-failure ratio to understand mission outcome proportions.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Line Charts: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Yearly Success Trend: Tracked success rates over time to observe trends and improvements in launch reliability.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</a:rPr>
              <a:t>SQL Queries and Purpose: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Total Launches by Site: Counted the number of launches per site to assess each site’s activity level.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Success Rate by Launch Site: Calculated the success rate for each site to determine site-specific reliability.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Payload Analysis by Orbit: Summarized payload mass by orbit type to see which orbits handle heavier payloads.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Mission Outcomes by Year: Counted successful and failed missions annually to identify performance trends over time.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Launch Success with Booster Versions: Analyzed success rates across different booster versions, revealing version-specific performance.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</a:rPr>
              <a:t>Map Objects and Purpose: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Markers: </a:t>
            </a:r>
            <a:r>
              <a:rPr lang="en-US" sz="1600" dirty="0">
                <a:solidFill>
                  <a:schemeClr val="accent1"/>
                </a:solidFill>
              </a:rPr>
              <a:t>Placed markers at each launch site to visually indicate SpaceX launch locations on the map.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Colored Circles: </a:t>
            </a:r>
            <a:r>
              <a:rPr lang="en-US" sz="1600" dirty="0">
                <a:solidFill>
                  <a:schemeClr val="accent1"/>
                </a:solidFill>
              </a:rPr>
              <a:t>Added color-coded circles around markers to represent launch success (green for success, red for failure), providing a quick visual reference for outcomes.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Pop-ups: </a:t>
            </a:r>
            <a:r>
              <a:rPr lang="en-US" sz="1600" dirty="0">
                <a:solidFill>
                  <a:schemeClr val="accent1"/>
                </a:solidFill>
              </a:rPr>
              <a:t>Incorporated pop-ups on each marker with details like launch site name, payload mass, and orbit type to allow detailed on-click information.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Distance Lines: </a:t>
            </a:r>
            <a:r>
              <a:rPr lang="en-US" sz="1600" dirty="0">
                <a:solidFill>
                  <a:schemeClr val="accent1"/>
                </a:solidFill>
              </a:rPr>
              <a:t>Drew lines from launch sites to the nearest bodies of water, highlighting geographic features related to site selection and safety considerations.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Plots/Graphs and Purpose: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Pie Chart of Launch Success Rates: Displays overall success vs. failure proportions, helping users quickly understand the mission outcome distribution.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Scatter Plot of Payload Mass vs. Success by Launch Site: Allows filtering by site to analyze how payload mass influences success rates across different locations.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Bar Chart of Success Rates by Orbit Type: Compares success rates across various orbit types, highlighting which orbits have higher reliability.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Line Chart of Success Rates Over Time: Shows success trends year-over-year, useful for spotting improvements in reliability.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Interactive Features: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Dropdown Filters: Enables selection by launch site, orbit type, or year, allowing users to view detailed insights for specific categories.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Hover and Zoom Interactivity: Provides data tooltips on hover and zooming options for a deeper dive into specific data points.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Model Development Process: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Model Selection: Chose multiple classifiers, including Logistic Regression, Decision Tree, and Random Forest, to identify the best fit for predicting launch success.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Training and Evaluation: Trained each model on historical launch data and evaluated them using metrics like accuracy, precision, and recall.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Hyperparameter Tuning: Performed grid search and cross-validation to optimize parameters, improving model performance.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Model Comparison: Compared models based on evaluation metrics to identify the most accurate and robust model.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Best Performing Model: Selected the Random Forest model for its high accuracy and balanced precision-recall scores.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162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Exploratory Data Analysis Results</a:t>
            </a:r>
          </a:p>
          <a:p>
            <a:r>
              <a:rPr lang="en-US" sz="1600" dirty="0"/>
              <a:t>Key Findings:</a:t>
            </a:r>
          </a:p>
          <a:p>
            <a:r>
              <a:rPr lang="en-US" sz="1600" dirty="0"/>
              <a:t>Launch Success Rates: Identified that specific launch sites, such as Cape Canaveral, have higher success rates compared to others.</a:t>
            </a:r>
          </a:p>
          <a:p>
            <a:r>
              <a:rPr lang="en-US" sz="1600" dirty="0"/>
              <a:t>Payload Impact: Found that payload mass has a significant influence on launch success, with heavier payloads showing lower success rates in certain orbit types.</a:t>
            </a:r>
          </a:p>
          <a:p>
            <a:r>
              <a:rPr lang="en-US" sz="1600" dirty="0"/>
              <a:t>Trend Analysis: Observed a positive trend in success rates over the years, indicating improvements in launch technology and operations.</a:t>
            </a:r>
          </a:p>
          <a:p>
            <a:r>
              <a:rPr lang="en-US" sz="1600" dirty="0"/>
              <a:t>Interactive Analytics Demo:</a:t>
            </a:r>
          </a:p>
          <a:p>
            <a:r>
              <a:rPr lang="en-US" sz="1600" dirty="0"/>
              <a:t>Screenshots: Include screenshots of the interactive dashboard demonstrating:</a:t>
            </a:r>
          </a:p>
          <a:p>
            <a:r>
              <a:rPr lang="en-US" sz="1600" dirty="0"/>
              <a:t>Launch Success Pie Chart</a:t>
            </a:r>
          </a:p>
          <a:p>
            <a:r>
              <a:rPr lang="en-US" sz="1600" dirty="0"/>
              <a:t>Payload Mass vs. Success Scatter Plot</a:t>
            </a:r>
          </a:p>
          <a:p>
            <a:r>
              <a:rPr lang="en-US" sz="1600" dirty="0"/>
              <a:t>Success Rate by Orbit Bar Chart</a:t>
            </a:r>
          </a:p>
          <a:p>
            <a:r>
              <a:rPr lang="en-US" sz="1600" dirty="0"/>
              <a:t>Success Rates Over Time Line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007D6-7B80-260E-1247-996936A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0" y="1405833"/>
            <a:ext cx="10687960" cy="130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3FF14-59E1-33CF-8872-7C1672B582C0}"/>
              </a:ext>
            </a:extLst>
          </p:cNvPr>
          <p:cNvSpPr txBox="1"/>
          <p:nvPr/>
        </p:nvSpPr>
        <p:spPr>
          <a:xfrm>
            <a:off x="752020" y="3156752"/>
            <a:ext cx="9953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The earliest flights all failed while the latest flights all succeeded.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 The CCAFS SLC 40 launch site has about a half of all launches.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VAFB SLC 4E and KSC LC 39A have higher success rates.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It can be assumed that each new launch has a higher rate of success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35943"/>
            <a:ext cx="10583788" cy="23454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For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95" dirty="0">
                <a:solidFill>
                  <a:schemeClr val="accent5"/>
                </a:solidFill>
                <a:latin typeface="Microsoft Sans Serif"/>
                <a:cs typeface="Microsoft Sans Serif"/>
              </a:rPr>
              <a:t>every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higher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mass,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higher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 </a:t>
            </a:r>
            <a:r>
              <a:rPr lang="en-US" sz="1600" spc="-9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rate.</a:t>
            </a:r>
            <a:endParaRPr lang="en-US" sz="16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lang="en-US" sz="16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Most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2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2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over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7000</a:t>
            </a:r>
            <a:r>
              <a:rPr lang="en-US" sz="1600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kg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were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successful.</a:t>
            </a:r>
            <a:endParaRPr lang="en-US" sz="16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lang="en-US" sz="1600" spc="-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39A</a:t>
            </a: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100% </a:t>
            </a:r>
            <a:r>
              <a:rPr lang="en-US" sz="160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for</a:t>
            </a: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under</a:t>
            </a:r>
            <a:r>
              <a:rPr lang="en-US" sz="16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2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5500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kg</a:t>
            </a:r>
            <a:r>
              <a:rPr lang="en-US" sz="16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too</a:t>
            </a: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962533A-F42C-C391-5B77-0F9582007E1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0" y="1364628"/>
            <a:ext cx="10583789" cy="18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629054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lang="en-US" sz="1600" b="1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1600" b="1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2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00" b="1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100%</a:t>
            </a:r>
            <a:r>
              <a:rPr lang="en-US" sz="1600" b="1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b="1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rate:</a:t>
            </a:r>
            <a:b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</a:br>
            <a: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       </a:t>
            </a:r>
            <a:r>
              <a:rPr lang="en-US" sz="1600" spc="-2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ES-L1,</a:t>
            </a:r>
            <a:r>
              <a:rPr lang="en-US" sz="1600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GEO,</a:t>
            </a:r>
            <a:r>
              <a:rPr lang="en-US" sz="1600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HEO,</a:t>
            </a:r>
            <a:r>
              <a:rPr lang="en-US" sz="1600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SSO</a:t>
            </a:r>
            <a:endParaRPr lang="en-US" sz="16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lang="en-US" sz="1600" b="1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1600" b="1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2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00" b="1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0%</a:t>
            </a:r>
            <a:r>
              <a:rPr lang="en-US" sz="1600" b="1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b="1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rate:</a:t>
            </a:r>
            <a:b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</a:br>
            <a: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       </a:t>
            </a:r>
            <a:r>
              <a:rPr lang="en-US" sz="1600" spc="-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SO</a:t>
            </a:r>
            <a:endParaRPr lang="en-US" sz="16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lang="en-US" sz="1600" b="1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1600" b="1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2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00" b="1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b="1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 </a:t>
            </a:r>
            <a:r>
              <a:rPr lang="en-US" sz="1600" b="1" spc="-10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600" b="1" spc="-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50%</a:t>
            </a:r>
            <a:r>
              <a:rPr lang="en-US" sz="1600" b="1" spc="-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1600" b="1" spc="-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b="1" spc="-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85%:</a:t>
            </a:r>
            <a:b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</a:br>
            <a:r>
              <a:rPr lang="en-US" sz="1600" b="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       </a:t>
            </a:r>
            <a:r>
              <a:rPr lang="en-US" sz="1600" spc="-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GTO,</a:t>
            </a:r>
            <a:r>
              <a:rPr lang="en-US" sz="1600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ISS,</a:t>
            </a:r>
            <a:r>
              <a:rPr lang="en-US" sz="1600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LEO,</a:t>
            </a:r>
            <a:r>
              <a:rPr lang="en-US" sz="1600" spc="-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MEO,</a:t>
            </a:r>
            <a:r>
              <a:rPr lang="en-US" sz="1600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</a:t>
            </a:r>
            <a:endParaRPr lang="en-US" sz="16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D6DB8014-5CAE-C5EA-0BDA-6F65BC38980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7326" y="1401843"/>
            <a:ext cx="4606897" cy="46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254642" y="3250374"/>
            <a:ext cx="1154025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33451" marR="5080" indent="0" algn="just">
              <a:lnSpc>
                <a:spcPct val="111300"/>
              </a:lnSpc>
              <a:spcBef>
                <a:spcPts val="1995"/>
              </a:spcBef>
              <a:buNone/>
              <a:tabLst>
                <a:tab pos="1394460" algn="l"/>
                <a:tab pos="1395095" algn="l"/>
              </a:tabLst>
            </a:pPr>
            <a:r>
              <a:rPr lang="en-US" sz="2400" spc="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LEO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appears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related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24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22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20" dirty="0">
                <a:solidFill>
                  <a:schemeClr val="accent5"/>
                </a:solidFill>
                <a:latin typeface="Times New Roman"/>
                <a:cs typeface="Times New Roman"/>
              </a:rPr>
              <a:t>f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lights; </a:t>
            </a:r>
            <a:r>
              <a:rPr lang="en-US" sz="2400" spc="-10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 </a:t>
            </a:r>
            <a:r>
              <a:rPr lang="en-US" sz="24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other </a:t>
            </a:r>
            <a:r>
              <a:rPr lang="en-US" sz="24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hand, </a:t>
            </a:r>
            <a:r>
              <a:rPr lang="en-US" sz="24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there </a:t>
            </a:r>
            <a:r>
              <a:rPr lang="en-US" sz="2400" spc="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seems </a:t>
            </a:r>
            <a:r>
              <a:rPr lang="en-US" sz="2400" spc="2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 </a:t>
            </a:r>
            <a:r>
              <a:rPr lang="en-US" sz="2400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 </a:t>
            </a:r>
            <a:r>
              <a:rPr lang="en-US" sz="24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no 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relationship </a:t>
            </a:r>
            <a:r>
              <a:rPr lang="en-US" sz="2400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between </a:t>
            </a:r>
            <a:r>
              <a:rPr lang="en-US" sz="2400" spc="160" dirty="0">
                <a:solidFill>
                  <a:schemeClr val="accent5"/>
                </a:solidFill>
                <a:latin typeface="Times New Roman"/>
                <a:cs typeface="Times New Roman"/>
              </a:rPr>
              <a:t>f</a:t>
            </a:r>
            <a:r>
              <a:rPr lang="en-US" sz="24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light </a:t>
            </a:r>
            <a:r>
              <a:rPr lang="en-US" sz="2400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2400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70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when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GTO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orbit.</a:t>
            </a:r>
            <a:endParaRPr lang="en-US" sz="24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14C7EC7-43AD-7609-D041-0D990AB1BA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413417"/>
            <a:ext cx="10515600" cy="17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63194"/>
            <a:ext cx="10515600" cy="1905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Heavy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payloads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have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lang="en-US" sz="24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negative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2400" spc="120" dirty="0">
                <a:solidFill>
                  <a:schemeClr val="accent5"/>
                </a:solidFill>
                <a:latin typeface="Times New Roman"/>
                <a:cs typeface="Times New Roman"/>
              </a:rPr>
              <a:t>f</a:t>
            </a:r>
            <a:r>
              <a:rPr lang="en-US" sz="24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luence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GTO</a:t>
            </a:r>
            <a:r>
              <a:rPr lang="en-US" sz="24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positive </a:t>
            </a:r>
            <a:r>
              <a:rPr lang="en-US" sz="2400" spc="-10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</a:t>
            </a:r>
            <a:r>
              <a:rPr lang="en-US" sz="2400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GTO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Polar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LEO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(ISS)</a:t>
            </a:r>
            <a:r>
              <a:rPr lang="en-US" sz="24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orbits.</a:t>
            </a:r>
            <a:endParaRPr lang="en-US" sz="24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5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8F6F5F15-7164-BB7F-648F-C9E9F6DC9C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441219"/>
            <a:ext cx="10515601" cy="25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lang="en-US" sz="24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lang="en-US" sz="2400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 </a:t>
            </a:r>
            <a:r>
              <a:rPr lang="en-US" sz="2400" spc="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 </a:t>
            </a:r>
            <a:r>
              <a:rPr lang="en-US" sz="24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since </a:t>
            </a:r>
            <a:r>
              <a:rPr lang="en-US" sz="2400" spc="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2013 </a:t>
            </a:r>
            <a:r>
              <a:rPr lang="en-US" sz="2400" spc="1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kept </a:t>
            </a:r>
            <a:r>
              <a:rPr lang="en-US" sz="24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increasing</a:t>
            </a:r>
            <a:r>
              <a:rPr lang="en-US" sz="2400" spc="-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till</a:t>
            </a:r>
            <a:r>
              <a:rPr lang="en-US" sz="2400" spc="-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2020.</a:t>
            </a:r>
            <a:endParaRPr lang="en-US" sz="24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56C3614E-5C10-BAF4-4CAE-A962569B9F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8365" y="1456484"/>
            <a:ext cx="5930246" cy="42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F4DEE58-6AAD-43AD-2F2D-318EB6B6B2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0" y="1340704"/>
            <a:ext cx="10515600" cy="20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044B870-4CB6-5594-097F-BF2C0494FC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575377"/>
            <a:ext cx="10515601" cy="3512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81D24-D31C-6CDC-4C60-9E61DAA8E672}"/>
              </a:ext>
            </a:extLst>
          </p:cNvPr>
          <p:cNvSpPr txBox="1"/>
          <p:nvPr/>
        </p:nvSpPr>
        <p:spPr>
          <a:xfrm>
            <a:off x="1055077" y="5153520"/>
            <a:ext cx="974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lang="en-US" sz="180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Displaying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5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records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where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6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begin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string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'CCA'.</a:t>
            </a:r>
            <a:endParaRPr lang="en-US" sz="18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A9F92AD-CC6D-B02E-4F1C-98B3F1BAF3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79" y="1523893"/>
            <a:ext cx="10794242" cy="1589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45D8-3C58-CD4C-4D13-8EE7F645006A}"/>
              </a:ext>
            </a:extLst>
          </p:cNvPr>
          <p:cNvSpPr txBox="1"/>
          <p:nvPr/>
        </p:nvSpPr>
        <p:spPr>
          <a:xfrm>
            <a:off x="1118218" y="3991436"/>
            <a:ext cx="10339754" cy="13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lang="en-US" sz="2400" spc="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Explanation:</a:t>
            </a:r>
            <a:endParaRPr lang="en-US" sz="24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lang="en-US" sz="180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Displaying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boosters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launched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by </a:t>
            </a:r>
            <a:r>
              <a:rPr lang="en-US" sz="1800" spc="-10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NASA</a:t>
            </a:r>
            <a:r>
              <a:rPr lang="en-US" sz="1800" spc="-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(CRS).</a:t>
            </a:r>
            <a:endParaRPr lang="en-US" sz="18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214FCD6C-D876-92D9-9830-735355E026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575377"/>
            <a:ext cx="10515601" cy="26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CBC9F90-3F1F-A44B-838D-CE96508784F8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70011" y="1779291"/>
            <a:ext cx="10515600" cy="13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E45A3BBD-70DC-48F0-2052-AF86F41FC1E0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69937" y="1553431"/>
            <a:ext cx="10515599" cy="217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B20E2-770F-2E58-C365-03E511926D98}"/>
              </a:ext>
            </a:extLst>
          </p:cNvPr>
          <p:cNvSpPr txBox="1"/>
          <p:nvPr/>
        </p:nvSpPr>
        <p:spPr>
          <a:xfrm>
            <a:off x="769862" y="3996967"/>
            <a:ext cx="10515674" cy="13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lang="en-US" sz="2400" spc="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Explanation:</a:t>
            </a:r>
            <a:endParaRPr lang="en-US" sz="24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lang="en-US" sz="18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Listing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2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boosters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which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have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ship </a:t>
            </a:r>
            <a:r>
              <a:rPr lang="en-US" sz="1800" spc="-10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greater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than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425" dirty="0">
                <a:solidFill>
                  <a:schemeClr val="accent5"/>
                </a:solidFill>
                <a:latin typeface="Microsoft Sans Serif"/>
                <a:cs typeface="Microsoft Sans Serif"/>
              </a:rPr>
              <a:t>4000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but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less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than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6000.</a:t>
            </a:r>
            <a:endParaRPr lang="en-US" sz="18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34028" y="1563303"/>
            <a:ext cx="10645172" cy="47560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Objective</a:t>
            </a:r>
            <a:r>
              <a:rPr lang="en-US" sz="1800" dirty="0"/>
              <a:t>: Analyze SpaceX launch data to identify factors influencing launch success and payload efficiency.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Methodology</a:t>
            </a:r>
            <a:r>
              <a:rPr lang="en-US" sz="18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Collected data via SpaceX API &amp; web scraping.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Conducted data wrangling, EDA, and interactive visualizations with Folium and </a:t>
            </a:r>
            <a:r>
              <a:rPr lang="en-US" sz="1600" dirty="0" err="1"/>
              <a:t>Plotly</a:t>
            </a:r>
            <a:r>
              <a:rPr lang="en-US" sz="1600" dirty="0"/>
              <a:t> Dash.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Built classification models to predict launch success based on payload and site characteristics.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Key Insights</a:t>
            </a:r>
            <a:r>
              <a:rPr lang="en-US" sz="1800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Higher success rates observed at specific launch sites.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Payload size and booster type significantly impact launch outcomes.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/>
              <a:t>Conclusion</a:t>
            </a:r>
            <a:r>
              <a:rPr lang="en-US" sz="1800" dirty="0"/>
              <a:t>: Findings can guide SpaceX in optimizing launch strategies to improve mission success.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30546E8-3621-0038-7A53-4D04E3163EE5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70011" y="1588618"/>
            <a:ext cx="10515600" cy="1840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5FE8D-27F9-15E9-3E83-ECE0EEE4561A}"/>
              </a:ext>
            </a:extLst>
          </p:cNvPr>
          <p:cNvSpPr txBox="1"/>
          <p:nvPr/>
        </p:nvSpPr>
        <p:spPr>
          <a:xfrm>
            <a:off x="1101968" y="3606753"/>
            <a:ext cx="9308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lang="en-US" sz="18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Listing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9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22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failure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0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outcomes.</a:t>
            </a:r>
            <a:endParaRPr lang="en-US" sz="18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52ADE2A-D3E1-2D3E-DA9B-D4225B898BFF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69937" y="1565677"/>
            <a:ext cx="10515599" cy="39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7C8569A-8B2B-11AE-7A1B-4B1D4F6F2B7B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770011" y="1755925"/>
            <a:ext cx="10515673" cy="16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E412-3479-D278-A0B1-BCCF6344D603}"/>
              </a:ext>
            </a:extLst>
          </p:cNvPr>
          <p:cNvSpPr txBox="1"/>
          <p:nvPr/>
        </p:nvSpPr>
        <p:spPr>
          <a:xfrm>
            <a:off x="0" y="4468944"/>
            <a:ext cx="11285536" cy="68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lang="en-US" sz="1800" spc="114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Listing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20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5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ship,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their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60" dirty="0">
                <a:solidFill>
                  <a:schemeClr val="accent5"/>
                </a:solidFill>
                <a:latin typeface="Microsoft Sans Serif"/>
                <a:cs typeface="Microsoft Sans Serif"/>
              </a:rPr>
              <a:t>booster </a:t>
            </a:r>
            <a:r>
              <a:rPr lang="en-US" sz="1800" spc="-10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versions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9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80" dirty="0">
                <a:solidFill>
                  <a:schemeClr val="accent5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for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7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months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-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year</a:t>
            </a:r>
            <a:r>
              <a:rPr lang="en-US" sz="18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2015.</a:t>
            </a:r>
            <a:endParaRPr lang="en-US" sz="180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7B029984-66FD-5446-5F89-CD7E1C5348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0" y="1237648"/>
            <a:ext cx="10515526" cy="3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1474994"/>
            <a:ext cx="4522198" cy="4696825"/>
          </a:xfrm>
          <a:prstGeom prst="rect">
            <a:avLst/>
          </a:prstGeom>
        </p:spPr>
        <p:txBody>
          <a:bodyPr vert="horz" wrap="square" lIns="0" tIns="134773" rIns="0" bIns="0" rtlCol="0">
            <a:spAutoFit/>
          </a:bodyPr>
          <a:lstStyle/>
          <a:p>
            <a:pPr marL="7701">
              <a:spcBef>
                <a:spcPts val="1061"/>
              </a:spcBef>
            </a:pPr>
            <a:r>
              <a:rPr sz="1637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Explanation:</a:t>
            </a:r>
            <a:endParaRPr sz="1637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36627" marR="3081" indent="-170583">
              <a:lnSpc>
                <a:spcPct val="108800"/>
              </a:lnSpc>
              <a:spcBef>
                <a:spcPts val="737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Most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are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proximity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-3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Equator </a:t>
            </a:r>
            <a:r>
              <a:rPr sz="1455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line.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land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45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moving </a:t>
            </a:r>
            <a:r>
              <a:rPr sz="1455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faster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at </a:t>
            </a: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equator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than </a:t>
            </a:r>
            <a:r>
              <a:rPr sz="1455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any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other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place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Earth.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Anything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Earth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at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equator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455" spc="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already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moving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at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1670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km/hour.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If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-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ship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455" spc="-3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launched </a:t>
            </a:r>
            <a:r>
              <a:rPr sz="145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from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equator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goes </a:t>
            </a:r>
            <a:r>
              <a:rPr sz="145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up </a:t>
            </a:r>
            <a:r>
              <a:rPr sz="145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into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space,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45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also </a:t>
            </a:r>
            <a:r>
              <a:rPr sz="145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moving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around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Earth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at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same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speed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 </a:t>
            </a:r>
            <a:r>
              <a:rPr sz="1455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was </a:t>
            </a:r>
            <a:r>
              <a:rPr sz="145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moving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before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launching.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This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because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inertia. </a:t>
            </a:r>
            <a:r>
              <a:rPr sz="1455" spc="-3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This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speed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will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help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spacecraft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keep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up </a:t>
            </a:r>
            <a:r>
              <a:rPr sz="1455" spc="-3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-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good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enough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speed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stay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orbit.</a:t>
            </a:r>
            <a:endParaRPr sz="145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36627" marR="148250" indent="-170583">
              <a:lnSpc>
                <a:spcPct val="108800"/>
              </a:lnSpc>
              <a:spcBef>
                <a:spcPts val="731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All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are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very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proximity </a:t>
            </a:r>
            <a:r>
              <a:rPr sz="1455" spc="-3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coast, </a:t>
            </a:r>
            <a:r>
              <a:rPr sz="145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while </a:t>
            </a:r>
            <a:r>
              <a:rPr sz="145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launching </a:t>
            </a:r>
            <a:r>
              <a:rPr sz="145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rockets </a:t>
            </a: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towards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ocean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minimises</a:t>
            </a:r>
            <a:r>
              <a:rPr sz="145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risk</a:t>
            </a:r>
            <a:r>
              <a:rPr sz="14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 </a:t>
            </a:r>
            <a:r>
              <a:rPr sz="1455" spc="-3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having </a:t>
            </a:r>
            <a:r>
              <a:rPr sz="1455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any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debris </a:t>
            </a:r>
            <a:r>
              <a:rPr sz="145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dropping </a:t>
            </a:r>
            <a:r>
              <a:rPr sz="145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 </a:t>
            </a:r>
            <a:r>
              <a:rPr sz="145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exploding </a:t>
            </a:r>
            <a:r>
              <a:rPr sz="145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near</a:t>
            </a:r>
            <a:r>
              <a:rPr sz="145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45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people.</a:t>
            </a:r>
            <a:endParaRPr sz="145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25" y="1526010"/>
            <a:ext cx="5585101" cy="47011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9DD4CA-69D5-A3B8-7697-DCADDF19440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location markers in a Global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6" y="1609860"/>
            <a:ext cx="2005031" cy="414499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7"/>
              </a:spcBef>
            </a:pPr>
            <a:r>
              <a:rPr sz="2638" spc="91" dirty="0"/>
              <a:t>Explanation:</a:t>
            </a:r>
            <a:endParaRPr sz="2638"/>
          </a:p>
        </p:txBody>
      </p:sp>
      <p:sp>
        <p:nvSpPr>
          <p:cNvPr id="4" name="object 4"/>
          <p:cNvSpPr txBox="1"/>
          <p:nvPr/>
        </p:nvSpPr>
        <p:spPr>
          <a:xfrm>
            <a:off x="1275336" y="2163542"/>
            <a:ext cx="4836411" cy="402444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81481" marR="3081" indent="-274166">
              <a:lnSpc>
                <a:spcPct val="110600"/>
              </a:lnSpc>
              <a:spcBef>
                <a:spcPts val="58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From</a:t>
            </a:r>
            <a:r>
              <a:rPr sz="233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233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colour-labeled</a:t>
            </a:r>
            <a:r>
              <a:rPr sz="233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markers </a:t>
            </a:r>
            <a:r>
              <a:rPr sz="2335" spc="-6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97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 </a:t>
            </a:r>
            <a:r>
              <a:rPr sz="233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should </a:t>
            </a:r>
            <a:r>
              <a:rPr sz="2335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 </a:t>
            </a:r>
            <a:r>
              <a:rPr sz="233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able </a:t>
            </a:r>
            <a:r>
              <a:rPr sz="2335" spc="1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 </a:t>
            </a:r>
            <a:r>
              <a:rPr sz="233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easily </a:t>
            </a:r>
            <a:r>
              <a:rPr sz="2335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identify </a:t>
            </a:r>
            <a:r>
              <a:rPr sz="2335" spc="1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which </a:t>
            </a:r>
            <a:r>
              <a:rPr sz="233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 </a:t>
            </a:r>
            <a:r>
              <a:rPr sz="233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 </a:t>
            </a:r>
            <a:r>
              <a:rPr sz="233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have </a:t>
            </a:r>
            <a:r>
              <a:rPr sz="2335" spc="-6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relatively</a:t>
            </a:r>
            <a:r>
              <a:rPr sz="23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</a:t>
            </a:r>
            <a:r>
              <a:rPr sz="233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23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rates.</a:t>
            </a:r>
            <a:endParaRPr sz="233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560653" marR="555262" lvl="1" indent="-274166">
              <a:lnSpc>
                <a:spcPct val="110600"/>
              </a:lnSpc>
              <a:spcBef>
                <a:spcPts val="1176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G</a:t>
            </a:r>
            <a:r>
              <a:rPr sz="233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r</a:t>
            </a:r>
            <a:r>
              <a:rPr sz="233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een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Mar</a:t>
            </a:r>
            <a:r>
              <a:rPr sz="233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</a:t>
            </a: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er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2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=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9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</a:t>
            </a:r>
            <a:r>
              <a:rPr sz="2335" spc="1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ucc</a:t>
            </a:r>
            <a:r>
              <a:rPr sz="2335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233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ssful  </a:t>
            </a: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endParaRPr sz="233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560653" lvl="1" indent="-274166">
              <a:spcBef>
                <a:spcPts val="1474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-246" dirty="0">
                <a:solidFill>
                  <a:schemeClr val="accent5"/>
                </a:solidFill>
                <a:latin typeface="Microsoft Sans Serif"/>
                <a:cs typeface="Microsoft Sans Serif"/>
              </a:rPr>
              <a:t>R</a:t>
            </a:r>
            <a:r>
              <a:rPr sz="2335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ed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Mar</a:t>
            </a:r>
            <a:r>
              <a:rPr sz="233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</a:t>
            </a: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er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2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=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1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F</a:t>
            </a:r>
            <a:r>
              <a:rPr sz="2335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ailed</a:t>
            </a:r>
            <a:r>
              <a:rPr sz="233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endParaRPr sz="233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81481" marR="333080" indent="-274166">
              <a:lnSpc>
                <a:spcPct val="110600"/>
              </a:lnSpc>
              <a:spcBef>
                <a:spcPts val="1179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233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</a:t>
            </a:r>
            <a:r>
              <a:rPr sz="233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233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233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sz="233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 </a:t>
            </a:r>
            <a:r>
              <a:rPr sz="2335" spc="-6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very</a:t>
            </a:r>
            <a:r>
              <a:rPr sz="23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</a:t>
            </a:r>
            <a:r>
              <a:rPr sz="23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233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3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Rate.</a:t>
            </a:r>
            <a:endParaRPr sz="233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6552" y="1524125"/>
            <a:ext cx="4761337" cy="469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3A8333-F3A8-2F81-6FCD-8FE6ADB0D4C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-Labeled launch records on the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2150258"/>
            <a:ext cx="4012373" cy="3997670"/>
          </a:xfrm>
          <a:prstGeom prst="rect">
            <a:avLst/>
          </a:prstGeom>
        </p:spPr>
        <p:txBody>
          <a:bodyPr vert="horz" wrap="square" lIns="0" tIns="135927" rIns="0" bIns="0" rtlCol="0">
            <a:spAutoFit/>
          </a:bodyPr>
          <a:lstStyle/>
          <a:p>
            <a:pPr marL="7701">
              <a:spcBef>
                <a:spcPts val="1070"/>
              </a:spcBef>
            </a:pPr>
            <a:r>
              <a:rPr sz="1546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Explanation:</a:t>
            </a:r>
            <a:endParaRPr sz="1546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28156" marR="3081" indent="-162112">
              <a:lnSpc>
                <a:spcPct val="110500"/>
              </a:lnSpc>
              <a:spcBef>
                <a:spcPts val="706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From </a:t>
            </a:r>
            <a:r>
              <a:rPr sz="139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39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visual </a:t>
            </a:r>
            <a:r>
              <a:rPr sz="139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analysis </a:t>
            </a:r>
            <a:r>
              <a:rPr sz="1395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 </a:t>
            </a:r>
            <a:r>
              <a:rPr sz="139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39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 </a:t>
            </a:r>
            <a:r>
              <a:rPr sz="139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can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clearly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 </a:t>
            </a:r>
            <a:r>
              <a:rPr sz="1395" spc="-3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is: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0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railway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(15.23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km)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highway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(20.28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km)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relative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coastline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(14.99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km)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28156" marR="438203" indent="-162112">
              <a:lnSpc>
                <a:spcPct val="110500"/>
              </a:lnSpc>
              <a:spcBef>
                <a:spcPts val="694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Also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395" spc="-3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relative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 </a:t>
            </a:r>
            <a:r>
              <a:rPr sz="139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its closest </a:t>
            </a:r>
            <a:r>
              <a:rPr sz="139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city </a:t>
            </a:r>
            <a:r>
              <a:rPr sz="1395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Titusville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(16.32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km).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28156" marR="262228" indent="-162112">
              <a:lnSpc>
                <a:spcPct val="110500"/>
              </a:lnSpc>
              <a:spcBef>
                <a:spcPts val="697"/>
              </a:spcBef>
              <a:buChar char="•"/>
              <a:tabLst>
                <a:tab pos="728156" algn="l"/>
                <a:tab pos="728541" algn="l"/>
              </a:tabLst>
            </a:pPr>
            <a:r>
              <a:rPr sz="1395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Failed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rocket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its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speed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can </a:t>
            </a:r>
            <a:r>
              <a:rPr sz="1395" spc="-3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cover </a:t>
            </a:r>
            <a:r>
              <a:rPr sz="1395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distances </a:t>
            </a:r>
            <a:r>
              <a:rPr sz="1395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like </a:t>
            </a:r>
            <a:r>
              <a:rPr sz="1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15-20 </a:t>
            </a:r>
            <a:r>
              <a:rPr sz="1395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km </a:t>
            </a:r>
            <a:r>
              <a:rPr sz="139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 </a:t>
            </a:r>
            <a:r>
              <a:rPr sz="139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few </a:t>
            </a:r>
            <a:r>
              <a:rPr sz="1395" spc="-3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seconds. </a:t>
            </a:r>
            <a:r>
              <a:rPr sz="139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It </a:t>
            </a:r>
            <a:r>
              <a:rPr sz="1395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could </a:t>
            </a:r>
            <a:r>
              <a:rPr sz="139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 </a:t>
            </a:r>
            <a:r>
              <a:rPr sz="1395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potentially </a:t>
            </a:r>
            <a:r>
              <a:rPr sz="139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dangerous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39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populated</a:t>
            </a:r>
            <a:r>
              <a:rPr sz="1395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395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areas.</a:t>
            </a:r>
            <a:endParaRPr sz="1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720" y="2159014"/>
            <a:ext cx="6224877" cy="40637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5824E6-4B36-C279-3BE8-7C87FF2604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site KSC LC-39A to its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proximites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946229"/>
            <a:ext cx="962468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chart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clearly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shows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from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all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sites,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-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most </a:t>
            </a:r>
            <a:r>
              <a:rPr sz="2062" spc="-5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successful</a:t>
            </a:r>
            <a:r>
              <a:rPr sz="2062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launches.</a:t>
            </a:r>
            <a:endParaRPr sz="2062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D722BE-8E03-EF8D-AB35-DB173EC9B87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05280"/>
            <a:ext cx="10530114" cy="4821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Project Background and Context:</a:t>
            </a:r>
          </a:p>
          <a:p>
            <a:r>
              <a:rPr lang="en-US" sz="1600" dirty="0"/>
              <a:t>SpaceX, a leading aerospace manufacturer and space transportation company, has conducted numerous launches, each influenced by complex variables such as payload type, orbit, and launch site.</a:t>
            </a:r>
          </a:p>
          <a:p>
            <a:r>
              <a:rPr lang="en-US" sz="1600" dirty="0"/>
              <a:t>Understanding these factors is essential for optimizing launch success rates and enhancing operational efficiency.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b="1" dirty="0"/>
              <a:t>Problems to Address:</a:t>
            </a:r>
          </a:p>
          <a:p>
            <a:r>
              <a:rPr lang="en-US" sz="1600" dirty="0"/>
              <a:t>What factors most influence successful launch outcomes?</a:t>
            </a:r>
          </a:p>
          <a:p>
            <a:r>
              <a:rPr lang="en-US" sz="1600" dirty="0"/>
              <a:t>How do payload mass and booster type impact the likelihood of launch success?</a:t>
            </a:r>
          </a:p>
          <a:p>
            <a:r>
              <a:rPr lang="en-US" sz="1600" dirty="0"/>
              <a:t>Which launch sites show the highest success rates, and what conditions contribute to this?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946229"/>
            <a:ext cx="1054691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-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highest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-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(76.9%)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-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10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successful</a:t>
            </a:r>
            <a:r>
              <a:rPr sz="206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 </a:t>
            </a:r>
            <a:r>
              <a:rPr sz="2062" spc="-54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only</a:t>
            </a:r>
            <a:r>
              <a:rPr sz="2062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97" dirty="0">
                <a:solidFill>
                  <a:schemeClr val="accent5"/>
                </a:solidFill>
                <a:latin typeface="Microsoft Sans Serif"/>
                <a:cs typeface="Microsoft Sans Serif"/>
              </a:rPr>
              <a:t>3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failed</a:t>
            </a:r>
            <a:r>
              <a:rPr sz="2062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062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landings.</a:t>
            </a:r>
            <a:endParaRPr sz="2062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F51FA1-296E-FD48-B359-505F123506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highest success ratio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75336" y="2972292"/>
            <a:ext cx="2862570" cy="242837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239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charts </a:t>
            </a:r>
            <a:r>
              <a:rPr sz="2395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show </a:t>
            </a:r>
            <a:r>
              <a:rPr sz="2395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 </a:t>
            </a:r>
            <a:r>
              <a:rPr sz="239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payloads </a:t>
            </a:r>
            <a:r>
              <a:rPr sz="2395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between </a:t>
            </a:r>
            <a:r>
              <a:rPr sz="2395" spc="2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2000 </a:t>
            </a:r>
            <a:r>
              <a:rPr sz="2395" spc="2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sz="2395" spc="-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1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5500</a:t>
            </a:r>
            <a:r>
              <a:rPr sz="2395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kg</a:t>
            </a:r>
            <a:r>
              <a:rPr sz="2395" spc="-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have </a:t>
            </a:r>
            <a:r>
              <a:rPr sz="2395" spc="-628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2395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highest </a:t>
            </a:r>
            <a:r>
              <a:rPr sz="2395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2395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2395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rate.</a:t>
            </a:r>
            <a:endParaRPr sz="2395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89" y="1525428"/>
            <a:ext cx="6561718" cy="2349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6089" y="3937791"/>
            <a:ext cx="6561248" cy="23465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DA8936-27DA-6F29-68EC-2C1425F3B29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Outcomes for all sites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1432747"/>
            <a:ext cx="4650425" cy="4810776"/>
          </a:xfrm>
          <a:prstGeom prst="rect">
            <a:avLst/>
          </a:prstGeom>
        </p:spPr>
        <p:txBody>
          <a:bodyPr vert="horz" wrap="square" lIns="0" tIns="171739" rIns="0" bIns="0" rtlCol="0">
            <a:spAutoFit/>
          </a:bodyPr>
          <a:lstStyle/>
          <a:p>
            <a:pPr marL="7701">
              <a:spcBef>
                <a:spcPts val="1352"/>
              </a:spcBef>
            </a:pPr>
            <a:r>
              <a:rPr sz="2031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Explanation:</a:t>
            </a:r>
            <a:endParaRPr sz="2031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78599" marR="3081" indent="-212555">
              <a:lnSpc>
                <a:spcPct val="109900"/>
              </a:lnSpc>
              <a:spcBef>
                <a:spcPts val="922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Based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scores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-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Test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Set, </a:t>
            </a:r>
            <a:r>
              <a:rPr sz="1819" spc="-4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 </a:t>
            </a:r>
            <a:r>
              <a:rPr sz="1819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can </a:t>
            </a:r>
            <a:r>
              <a:rPr sz="1819" spc="103" dirty="0">
                <a:solidFill>
                  <a:schemeClr val="accent5"/>
                </a:solidFill>
                <a:latin typeface="Microsoft Sans Serif"/>
                <a:cs typeface="Microsoft Sans Serif"/>
              </a:rPr>
              <a:t>not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con</a:t>
            </a:r>
            <a:r>
              <a:rPr sz="1819" spc="79" dirty="0">
                <a:solidFill>
                  <a:schemeClr val="accent5"/>
                </a:solidFill>
                <a:latin typeface="Times New Roman"/>
                <a:cs typeface="Times New Roman"/>
              </a:rPr>
              <a:t>f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irm </a:t>
            </a:r>
            <a:r>
              <a:rPr sz="1819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which </a:t>
            </a:r>
            <a:r>
              <a:rPr sz="1819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method </a:t>
            </a:r>
            <a:r>
              <a:rPr sz="1819" spc="10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performs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best.</a:t>
            </a:r>
            <a:endParaRPr sz="1819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78599" marR="231038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Same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-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Test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Set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scores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may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due </a:t>
            </a:r>
            <a:r>
              <a:rPr sz="1819" spc="-4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1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small </a:t>
            </a:r>
            <a:r>
              <a:rPr sz="1819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test </a:t>
            </a:r>
            <a:r>
              <a:rPr sz="1819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sample 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size </a:t>
            </a:r>
            <a:r>
              <a:rPr sz="1819" spc="-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(18 </a:t>
            </a:r>
            <a:r>
              <a:rPr sz="1819" spc="-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samples).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Therefore,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tested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all </a:t>
            </a:r>
            <a:r>
              <a:rPr sz="1819" spc="-4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methods </a:t>
            </a:r>
            <a:r>
              <a:rPr sz="1819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based </a:t>
            </a:r>
            <a:r>
              <a:rPr sz="1819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whole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Dataset.</a:t>
            </a:r>
            <a:endParaRPr sz="1819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778599" marR="26184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scores </a:t>
            </a:r>
            <a:r>
              <a:rPr sz="1819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whole </a:t>
            </a:r>
            <a:r>
              <a:rPr sz="1819" spc="24" dirty="0">
                <a:solidFill>
                  <a:schemeClr val="accent5"/>
                </a:solidFill>
                <a:latin typeface="Microsoft Sans Serif"/>
                <a:cs typeface="Microsoft Sans Serif"/>
              </a:rPr>
              <a:t>Dataset </a:t>
            </a:r>
            <a:r>
              <a:rPr sz="1819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con</a:t>
            </a:r>
            <a:r>
              <a:rPr sz="1819" spc="79" dirty="0">
                <a:solidFill>
                  <a:schemeClr val="accent5"/>
                </a:solidFill>
                <a:latin typeface="Times New Roman"/>
                <a:cs typeface="Times New Roman"/>
              </a:rPr>
              <a:t>f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irm </a:t>
            </a:r>
            <a:r>
              <a:rPr sz="1819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best </a:t>
            </a:r>
            <a:r>
              <a:rPr sz="1819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model </a:t>
            </a:r>
            <a:r>
              <a:rPr sz="1819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819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Decision </a:t>
            </a:r>
            <a:r>
              <a:rPr sz="1819" spc="-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Tree </a:t>
            </a:r>
            <a:r>
              <a:rPr sz="1819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Model. 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This </a:t>
            </a:r>
            <a:r>
              <a:rPr sz="1819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model </a:t>
            </a:r>
            <a:r>
              <a:rPr sz="1819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103" dirty="0">
                <a:solidFill>
                  <a:schemeClr val="accent5"/>
                </a:solidFill>
                <a:latin typeface="Microsoft Sans Serif"/>
                <a:cs typeface="Microsoft Sans Serif"/>
              </a:rPr>
              <a:t>not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only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higher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scores,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but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also </a:t>
            </a:r>
            <a:r>
              <a:rPr sz="1819" spc="-4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819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highest</a:t>
            </a:r>
            <a:r>
              <a:rPr sz="181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819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accuracy.</a:t>
            </a:r>
            <a:endParaRPr sz="1819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6542" y="1974853"/>
            <a:ext cx="4124496" cy="12699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2593" y="1565034"/>
            <a:ext cx="4789048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2183" spc="69" dirty="0"/>
              <a:t>Scores</a:t>
            </a:r>
            <a:r>
              <a:rPr sz="2183" spc="-61" dirty="0"/>
              <a:t> </a:t>
            </a:r>
            <a:r>
              <a:rPr sz="2183" spc="100" dirty="0"/>
              <a:t>and</a:t>
            </a:r>
            <a:r>
              <a:rPr sz="2183" spc="-58" dirty="0"/>
              <a:t> </a:t>
            </a:r>
            <a:r>
              <a:rPr sz="2183" spc="115" dirty="0"/>
              <a:t>Accuracy</a:t>
            </a:r>
            <a:r>
              <a:rPr sz="2183" spc="-61" dirty="0"/>
              <a:t> </a:t>
            </a:r>
            <a:r>
              <a:rPr sz="2183" spc="158" dirty="0"/>
              <a:t>of</a:t>
            </a:r>
            <a:r>
              <a:rPr sz="2183" spc="-58" dirty="0"/>
              <a:t> </a:t>
            </a:r>
            <a:r>
              <a:rPr sz="2183" spc="127" dirty="0"/>
              <a:t>the</a:t>
            </a:r>
            <a:r>
              <a:rPr sz="2183" spc="-58" dirty="0"/>
              <a:t> </a:t>
            </a:r>
            <a:r>
              <a:rPr sz="2183" spc="12" dirty="0"/>
              <a:t>Test</a:t>
            </a:r>
            <a:r>
              <a:rPr sz="2183" spc="-61" dirty="0"/>
              <a:t> </a:t>
            </a:r>
            <a:r>
              <a:rPr sz="2183" spc="67" dirty="0"/>
              <a:t>Set</a:t>
            </a:r>
            <a:endParaRPr sz="2183"/>
          </a:p>
        </p:txBody>
      </p:sp>
      <p:sp>
        <p:nvSpPr>
          <p:cNvPr id="6" name="object 6"/>
          <p:cNvSpPr txBox="1"/>
          <p:nvPr/>
        </p:nvSpPr>
        <p:spPr>
          <a:xfrm>
            <a:off x="5785107" y="4475234"/>
            <a:ext cx="5703961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spc="69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2183" spc="-61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15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58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127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73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52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183" spc="-58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183" spc="67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2183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4968" y="4888083"/>
            <a:ext cx="4127641" cy="12699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A626BE-A3EA-C668-7A2C-91380586EB4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1689292"/>
            <a:ext cx="1375836" cy="285442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9"/>
              </a:spcBef>
            </a:pPr>
            <a:r>
              <a:rPr sz="1789" spc="-133" dirty="0"/>
              <a:t>E</a:t>
            </a:r>
            <a:r>
              <a:rPr sz="1789" spc="73" dirty="0"/>
              <a:t>xplan</a:t>
            </a:r>
            <a:r>
              <a:rPr sz="1789" spc="85" dirty="0"/>
              <a:t>a</a:t>
            </a:r>
            <a:r>
              <a:rPr sz="1789" spc="100" dirty="0"/>
              <a:t>tion:</a:t>
            </a:r>
            <a:endParaRPr sz="1789"/>
          </a:p>
        </p:txBody>
      </p:sp>
      <p:sp>
        <p:nvSpPr>
          <p:cNvPr id="4" name="object 4"/>
          <p:cNvSpPr txBox="1"/>
          <p:nvPr/>
        </p:nvSpPr>
        <p:spPr>
          <a:xfrm>
            <a:off x="1275336" y="2067832"/>
            <a:ext cx="4070903" cy="106454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94842" marR="3081" indent="-187526">
              <a:lnSpc>
                <a:spcPct val="108900"/>
              </a:lnSpc>
              <a:spcBef>
                <a:spcPts val="61"/>
              </a:spcBef>
              <a:buChar char="•"/>
              <a:tabLst>
                <a:tab pos="194842" algn="l"/>
                <a:tab pos="195227" algn="l"/>
              </a:tabLst>
            </a:pPr>
            <a:r>
              <a:rPr sz="1607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Examining </a:t>
            </a:r>
            <a:r>
              <a:rPr sz="1607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607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confusion </a:t>
            </a:r>
            <a:r>
              <a:rPr sz="1607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matrix, </a:t>
            </a:r>
            <a:r>
              <a:rPr sz="1607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 </a:t>
            </a:r>
            <a:r>
              <a:rPr sz="160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see </a:t>
            </a:r>
            <a:r>
              <a:rPr sz="1607" spc="-4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 </a:t>
            </a:r>
            <a:r>
              <a:rPr sz="1607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logistic </a:t>
            </a:r>
            <a:r>
              <a:rPr sz="1607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regression </a:t>
            </a:r>
            <a:r>
              <a:rPr sz="1607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can </a:t>
            </a:r>
            <a:r>
              <a:rPr sz="1607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distinguish </a:t>
            </a:r>
            <a:r>
              <a:rPr sz="1607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between </a:t>
            </a:r>
            <a:r>
              <a:rPr sz="1607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 </a:t>
            </a:r>
            <a:r>
              <a:rPr sz="1607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different </a:t>
            </a:r>
            <a:r>
              <a:rPr sz="1607" spc="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classes. </a:t>
            </a:r>
            <a:r>
              <a:rPr sz="1607" spc="-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We </a:t>
            </a:r>
            <a:r>
              <a:rPr sz="160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see </a:t>
            </a:r>
            <a:r>
              <a:rPr sz="1607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that</a:t>
            </a:r>
            <a:r>
              <a:rPr sz="1607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607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major</a:t>
            </a:r>
            <a:r>
              <a:rPr sz="1607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problem</a:t>
            </a:r>
            <a:r>
              <a:rPr sz="1607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3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</a:t>
            </a:r>
            <a:r>
              <a:rPr sz="1607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false</a:t>
            </a:r>
            <a:r>
              <a:rPr sz="1607" spc="-6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607" spc="39" dirty="0">
                <a:solidFill>
                  <a:schemeClr val="accent5"/>
                </a:solidFill>
                <a:latin typeface="Microsoft Sans Serif"/>
                <a:cs typeface="Microsoft Sans Serif"/>
              </a:rPr>
              <a:t>positives.</a:t>
            </a:r>
            <a:endParaRPr sz="1607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112" y="1523893"/>
            <a:ext cx="5395114" cy="4126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625" y="3463568"/>
            <a:ext cx="2536871" cy="21911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947289-4B66-2CAE-E652-FEB48B11574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0313" y="1756470"/>
            <a:ext cx="6888420" cy="401824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230653" indent="-223337">
              <a:spcBef>
                <a:spcPts val="6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Decision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Tree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Model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is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best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algorithm</a:t>
            </a:r>
            <a:r>
              <a:rPr sz="1910" spc="-4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for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this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dataset.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30653" marR="398156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1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low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show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better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results </a:t>
            </a:r>
            <a:r>
              <a:rPr sz="1910" spc="-497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than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with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larger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mass.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30653" marR="261844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Most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proximity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4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Equator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line </a:t>
            </a:r>
            <a:r>
              <a:rPr sz="1910" spc="-5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all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are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91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8" dirty="0">
                <a:solidFill>
                  <a:schemeClr val="accent5"/>
                </a:solidFill>
                <a:latin typeface="Microsoft Sans Serif"/>
                <a:cs typeface="Microsoft Sans Serif"/>
              </a:rPr>
              <a:t>very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6" dirty="0">
                <a:solidFill>
                  <a:schemeClr val="accent5"/>
                </a:solidFill>
                <a:latin typeface="Microsoft Sans Serif"/>
                <a:cs typeface="Microsoft Sans Serif"/>
              </a:rPr>
              <a:t>close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12" dirty="0">
                <a:solidFill>
                  <a:schemeClr val="accent5"/>
                </a:solidFill>
                <a:latin typeface="Microsoft Sans Serif"/>
                <a:cs typeface="Microsoft Sans Serif"/>
              </a:rPr>
              <a:t>proximity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4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to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coast.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10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increases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over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42" dirty="0">
                <a:solidFill>
                  <a:schemeClr val="accent5"/>
                </a:solidFill>
                <a:latin typeface="Microsoft Sans Serif"/>
                <a:cs typeface="Microsoft Sans Serif"/>
              </a:rPr>
              <a:t>years.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30653" marR="68541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-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KSC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8" dirty="0">
                <a:solidFill>
                  <a:schemeClr val="accent5"/>
                </a:solidFill>
                <a:latin typeface="Microsoft Sans Serif"/>
                <a:cs typeface="Microsoft Sans Serif"/>
              </a:rPr>
              <a:t>LC-39A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has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highest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61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success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2" dirty="0">
                <a:solidFill>
                  <a:schemeClr val="accent5"/>
                </a:solidFill>
                <a:latin typeface="Microsoft Sans Serif"/>
                <a:cs typeface="Microsoft Sans Serif"/>
              </a:rPr>
              <a:t>rate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of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launches </a:t>
            </a:r>
            <a:r>
              <a:rPr sz="1910" spc="-497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from</a:t>
            </a:r>
            <a:r>
              <a:rPr sz="1910" spc="-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all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the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sites.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0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130" dirty="0">
                <a:solidFill>
                  <a:schemeClr val="accent5"/>
                </a:solidFill>
                <a:latin typeface="Microsoft Sans Serif"/>
                <a:cs typeface="Microsoft Sans Serif"/>
              </a:rPr>
              <a:t>Orbi</a:t>
            </a:r>
            <a:r>
              <a:rPr sz="1910" spc="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t</a:t>
            </a:r>
            <a:r>
              <a:rPr sz="1910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-154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-6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S-L</a:t>
            </a:r>
            <a:r>
              <a:rPr sz="1910" spc="-109" dirty="0">
                <a:solidFill>
                  <a:schemeClr val="accent5"/>
                </a:solidFill>
                <a:latin typeface="Microsoft Sans Serif"/>
                <a:cs typeface="Microsoft Sans Serif"/>
              </a:rPr>
              <a:t>1</a:t>
            </a:r>
            <a:r>
              <a:rPr sz="1910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,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-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G</a:t>
            </a:r>
            <a:r>
              <a:rPr sz="1910" spc="-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-3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</a:t>
            </a:r>
            <a:r>
              <a:rPr sz="1910" spc="27" dirty="0">
                <a:solidFill>
                  <a:schemeClr val="accent5"/>
                </a:solidFill>
                <a:latin typeface="Microsoft Sans Serif"/>
                <a:cs typeface="Microsoft Sans Serif"/>
              </a:rPr>
              <a:t>,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H</a:t>
            </a:r>
            <a:r>
              <a:rPr sz="1910" spc="-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and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-7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</a:t>
            </a:r>
            <a:r>
              <a:rPr sz="1910" spc="-67" dirty="0">
                <a:solidFill>
                  <a:schemeClr val="accent5"/>
                </a:solidFill>
                <a:latin typeface="Microsoft Sans Serif"/>
                <a:cs typeface="Microsoft Sans Serif"/>
              </a:rPr>
              <a:t>S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O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h</a:t>
            </a:r>
            <a:r>
              <a:rPr sz="1910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v</a:t>
            </a:r>
            <a:r>
              <a:rPr sz="1910" spc="49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10</a:t>
            </a:r>
            <a:r>
              <a:rPr sz="1910" spc="94" dirty="0">
                <a:solidFill>
                  <a:schemeClr val="accent5"/>
                </a:solidFill>
                <a:latin typeface="Microsoft Sans Serif"/>
                <a:cs typeface="Microsoft Sans Serif"/>
              </a:rPr>
              <a:t>0</a:t>
            </a:r>
            <a:r>
              <a:rPr sz="1910" spc="-164" dirty="0">
                <a:solidFill>
                  <a:schemeClr val="accent5"/>
                </a:solidFill>
                <a:latin typeface="Microsoft Sans Serif"/>
                <a:cs typeface="Microsoft Sans Serif"/>
              </a:rPr>
              <a:t>%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85" dirty="0">
                <a:solidFill>
                  <a:schemeClr val="accent5"/>
                </a:solidFill>
                <a:latin typeface="Microsoft Sans Serif"/>
                <a:cs typeface="Microsoft Sans Serif"/>
              </a:rPr>
              <a:t>succ</a:t>
            </a:r>
            <a:r>
              <a:rPr sz="1910" spc="100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-9" dirty="0">
                <a:solidFill>
                  <a:schemeClr val="accent5"/>
                </a:solidFill>
                <a:latin typeface="Microsoft Sans Serif"/>
                <a:cs typeface="Microsoft Sans Serif"/>
              </a:rPr>
              <a:t>ss</a:t>
            </a:r>
            <a:r>
              <a:rPr sz="1910" spc="-52" dirty="0">
                <a:solidFill>
                  <a:schemeClr val="accent5"/>
                </a:solidFill>
                <a:latin typeface="Microsoft Sans Serif"/>
                <a:cs typeface="Microsoft Sans Serif"/>
              </a:rPr>
              <a:t> </a:t>
            </a:r>
            <a:r>
              <a:rPr sz="1910" spc="106" dirty="0">
                <a:solidFill>
                  <a:schemeClr val="accent5"/>
                </a:solidFill>
                <a:latin typeface="Microsoft Sans Serif"/>
                <a:cs typeface="Microsoft Sans Serif"/>
              </a:rPr>
              <a:t>r</a:t>
            </a:r>
            <a:r>
              <a:rPr sz="1910" spc="-3" dirty="0">
                <a:solidFill>
                  <a:schemeClr val="accent5"/>
                </a:solidFill>
                <a:latin typeface="Microsoft Sans Serif"/>
                <a:cs typeface="Microsoft Sans Serif"/>
              </a:rPr>
              <a:t>a</a:t>
            </a:r>
            <a:r>
              <a:rPr sz="1910" spc="73" dirty="0">
                <a:solidFill>
                  <a:schemeClr val="accent5"/>
                </a:solidFill>
                <a:latin typeface="Microsoft Sans Serif"/>
                <a:cs typeface="Microsoft Sans Serif"/>
              </a:rPr>
              <a:t>t</a:t>
            </a:r>
            <a:r>
              <a:rPr sz="1910" spc="136" dirty="0">
                <a:solidFill>
                  <a:schemeClr val="accent5"/>
                </a:solidFill>
                <a:latin typeface="Microsoft Sans Serif"/>
                <a:cs typeface="Microsoft Sans Serif"/>
              </a:rPr>
              <a:t>e</a:t>
            </a:r>
            <a:r>
              <a:rPr sz="1910" spc="21" dirty="0">
                <a:solidFill>
                  <a:schemeClr val="accent5"/>
                </a:solidFill>
                <a:latin typeface="Microsoft Sans Serif"/>
                <a:cs typeface="Microsoft Sans Serif"/>
              </a:rPr>
              <a:t>.</a:t>
            </a:r>
            <a:endParaRPr sz="1910" dirty="0">
              <a:solidFill>
                <a:schemeClr val="accent5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8" y="2158848"/>
            <a:ext cx="3174777" cy="31747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79EF7A-EAB0-F068-1A8A-57E79173343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/>
              <a:t>Data Collection:</a:t>
            </a:r>
            <a:r>
              <a:rPr lang="en-IN" sz="1600" dirty="0"/>
              <a:t> Retrieved launch data via SpaceX API and web scraping.</a:t>
            </a:r>
          </a:p>
          <a:p>
            <a:r>
              <a:rPr lang="en-IN" sz="1600" b="1" dirty="0"/>
              <a:t>Data Wrangling:</a:t>
            </a:r>
            <a:r>
              <a:rPr lang="en-IN" sz="1600" dirty="0"/>
              <a:t> Cleaned and standardized data for consistency.</a:t>
            </a:r>
          </a:p>
          <a:p>
            <a:r>
              <a:rPr lang="en-IN" sz="1600" b="1" dirty="0"/>
              <a:t>Data Processing:</a:t>
            </a:r>
            <a:r>
              <a:rPr lang="en-IN" sz="1600" dirty="0"/>
              <a:t> Consolidated features like launch site, payload, and orbit type.</a:t>
            </a:r>
          </a:p>
          <a:p>
            <a:r>
              <a:rPr lang="en-IN" sz="1600" b="1" dirty="0"/>
              <a:t>EDA:</a:t>
            </a:r>
            <a:r>
              <a:rPr lang="en-IN" sz="1600" dirty="0"/>
              <a:t> Used visualizations and SQL to </a:t>
            </a:r>
            <a:r>
              <a:rPr lang="en-IN" sz="1600" dirty="0" err="1"/>
              <a:t>analyze</a:t>
            </a:r>
            <a:r>
              <a:rPr lang="en-IN" sz="1600" dirty="0"/>
              <a:t> key variables affecting success.</a:t>
            </a:r>
            <a:endParaRPr lang="en-IN" sz="1600" b="1" dirty="0"/>
          </a:p>
          <a:p>
            <a:r>
              <a:rPr lang="en-IN" sz="1600" b="1" dirty="0"/>
              <a:t>Interactive Analytics:</a:t>
            </a:r>
            <a:r>
              <a:rPr lang="en-IN" sz="1600" dirty="0"/>
              <a:t> Visualized launch sites with Folium maps; created a </a:t>
            </a:r>
            <a:r>
              <a:rPr lang="en-IN" sz="1600" dirty="0" err="1"/>
              <a:t>Plotly</a:t>
            </a:r>
            <a:r>
              <a:rPr lang="en-IN" sz="1600" dirty="0"/>
              <a:t> Dash dashboard for dynamic insights.</a:t>
            </a:r>
          </a:p>
          <a:p>
            <a:r>
              <a:rPr lang="en-IN" sz="1600" b="1" dirty="0"/>
              <a:t>Predictive Analysis:</a:t>
            </a:r>
            <a:r>
              <a:rPr lang="en-IN" sz="1600" dirty="0"/>
              <a:t> Built and tuned classification models to forecast launch success, optimizing model accuracy.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377321" cy="4351338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IN" sz="1600" dirty="0">
                <a:solidFill>
                  <a:schemeClr val="accent1"/>
                </a:solidFill>
              </a:rPr>
              <a:t>Data Sources: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SpaceX API: Retrieved detailed information on launch dates, payloads, launch sites, and mission outcomes.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Web Scraping: Collected supplementary data on launch site locations, booster types, and orbit details to enrich analysis.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Collection Process: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API Calls: Automated retrieval of launch data from SpaceX’s REST API, focusing on mission success metrics.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Scraping Workflow: Used Python libraries like </a:t>
            </a:r>
            <a:r>
              <a:rPr lang="en-IN" sz="1600" dirty="0" err="1">
                <a:solidFill>
                  <a:schemeClr val="accent1"/>
                </a:solidFill>
              </a:rPr>
              <a:t>BeautifulSoup</a:t>
            </a:r>
            <a:r>
              <a:rPr lang="en-IN" sz="1600" dirty="0">
                <a:solidFill>
                  <a:schemeClr val="accent1"/>
                </a:solidFill>
              </a:rPr>
              <a:t> and Requests to capture site and payload details from official SpaceX pages.</a:t>
            </a:r>
          </a:p>
          <a:p>
            <a:pPr algn="just"/>
            <a:r>
              <a:rPr lang="en-IN" sz="1600" dirty="0">
                <a:solidFill>
                  <a:schemeClr val="accent1"/>
                </a:solidFill>
              </a:rPr>
              <a:t>Data Integration: Merged API and web-scraped data, ensuring alignment of key variables like launch date and site name.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FFB4C-7E2E-46C8-2AAE-3004C09B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32" y="71580"/>
            <a:ext cx="1859441" cy="678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Data Retrieval: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Utilized SpaceX’s REST API to access launch records, including key attributes like launch dates, payload details, booster types, and mission success.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Collection Process: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API Endpoint Setup: Specified endpoints to target launch and payload data.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Automated Calls: Executed API calls in Python to fetch JSON responses for each launch.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Parsing: Parsed JSON responses to extract relevant fields, storing them in structured formats (e.g., </a:t>
            </a:r>
            <a:r>
              <a:rPr lang="en-US" sz="1600" dirty="0" err="1">
                <a:solidFill>
                  <a:schemeClr val="accent1"/>
                </a:solidFill>
              </a:rPr>
              <a:t>DataFrames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Error Handling: Incorporated checks to handle missing values or incomplete records.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Integration: Combined with additional data from scraping for a comprehensive dataset.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B299B-E9EE-87D4-4ACD-7A933319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627" y="17064"/>
            <a:ext cx="1539373" cy="68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92288"/>
            <a:ext cx="94915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Data Source: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Used official SpaceX web pages to gather supplemental data on launch sites, booster types, orbit types, and mission details not covered by the API.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Scraping Process: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URL Identification: Located target URLs for pages with relevant data on launch details.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Script Setup: Created Python scripts using </a:t>
            </a:r>
            <a:r>
              <a:rPr lang="en-US" sz="1600" dirty="0" err="1">
                <a:solidFill>
                  <a:schemeClr val="accent1"/>
                </a:solidFill>
              </a:rPr>
              <a:t>BeautifulSoup</a:t>
            </a:r>
            <a:r>
              <a:rPr lang="en-US" sz="1600" dirty="0">
                <a:solidFill>
                  <a:schemeClr val="accent1"/>
                </a:solidFill>
              </a:rPr>
              <a:t> and Requests to fetch HTML content.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Extraction: Parsed HTML to extract specific elements (e.g., tables, headers) containing necessary details.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Error Management: Implemented checks for broken links, missing data, and retries for incomplete requests.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Data Structuring: Cleaned and formatted extracted data into a structured DataFrame for analysis.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0DABB-23B8-FB26-9A12-A6D878AC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72" y="193511"/>
            <a:ext cx="2042337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2600</Words>
  <Application>Microsoft Office PowerPoint</Application>
  <PresentationFormat>Widescreen</PresentationFormat>
  <Paragraphs>253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Microsoft Sans Serif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and Accuracy of the Test Set</vt:lpstr>
      <vt:lpstr>Explanation: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Prasad gite</cp:lastModifiedBy>
  <cp:revision>199</cp:revision>
  <dcterms:created xsi:type="dcterms:W3CDTF">2021-04-29T18:58:34Z</dcterms:created>
  <dcterms:modified xsi:type="dcterms:W3CDTF">2024-10-30T18:36:05Z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